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0" r:id="rId2"/>
  </p:sldMasterIdLst>
  <p:notesMasterIdLst>
    <p:notesMasterId r:id="rId14"/>
  </p:notesMasterIdLst>
  <p:handoutMasterIdLst>
    <p:handoutMasterId r:id="rId15"/>
  </p:handoutMasterIdLst>
  <p:sldIdLst>
    <p:sldId id="1028" r:id="rId3"/>
    <p:sldId id="1024" r:id="rId4"/>
    <p:sldId id="1026" r:id="rId5"/>
    <p:sldId id="1025" r:id="rId6"/>
    <p:sldId id="1039" r:id="rId7"/>
    <p:sldId id="1036" r:id="rId8"/>
    <p:sldId id="1038" r:id="rId9"/>
    <p:sldId id="1029" r:id="rId10"/>
    <p:sldId id="1032" r:id="rId11"/>
    <p:sldId id="1031" r:id="rId12"/>
    <p:sldId id="1030" r:id="rId13"/>
  </p:sldIdLst>
  <p:sldSz cx="9144000" cy="6858000" type="screen4x3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047" autoAdjust="0"/>
  </p:normalViewPr>
  <p:slideViewPr>
    <p:cSldViewPr>
      <p:cViewPr varScale="1">
        <p:scale>
          <a:sx n="105" d="100"/>
          <a:sy n="105" d="100"/>
        </p:scale>
        <p:origin x="1776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49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dirty="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C027C4ED-725F-4FF8-9CD9-2D6D7C13786D}" type="datetimeFigureOut">
              <a:rPr lang="de-DE"/>
              <a:pPr>
                <a:defRPr/>
              </a:pPr>
              <a:t>03.06.2020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dirty="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C4C2B71-5939-4CEB-8080-0C9C16B0D263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939142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0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0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140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0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>
                <a:latin typeface="Arial" panose="020B0604020202020204" pitchFamily="34" charset="0"/>
              </a:defRPr>
            </a:lvl1pPr>
          </a:lstStyle>
          <a:p>
            <a:fld id="{5F43B7F4-7E80-40AC-BFA7-82B2571ADA2A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8318423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101116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013752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28600"/>
            <a:ext cx="2057400" cy="5897563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28600"/>
            <a:ext cx="6019800" cy="5897563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9428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8019339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el, Text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571067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962D77-78F7-4CD9-B9E8-8AC25B2D0E50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6669305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9A880A-36B6-4D6E-A1BD-B8CCDF3E37C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7366591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843201-116F-4E8F-814D-325A268A4C31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955978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F1DDD0-441C-490C-BF21-C9DD72FC5CDB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0166069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A461F5-2EEA-4C0C-8804-A85B99C8E42F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40490690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444471-98CA-45B0-BF5E-A1445F7991F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84238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buFont typeface="Wingdings" pitchFamily="2" charset="2"/>
              <a:buChar char="§"/>
              <a:defRPr b="1"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buFont typeface="Wingdings" pitchFamily="2" charset="2"/>
              <a:buChar char="§"/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9866006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7114F1-A0CB-4131-9BC0-51F0FE9276FE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8120121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3BD0BB-E54C-49E0-B1DD-8C8F76C019D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4248483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886C9A-3726-47D6-A5C5-5A9208551CA2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2315783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C04C5B-0188-4B35-9801-E1096CA7FB6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5460219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FF66A22-3FDC-47BA-B1F4-03968A7F3A34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26800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064627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4546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110276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248506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041451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1275853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425444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Titelmasterformat durch Klicken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Textmasterformate durch Klicken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This section </a:t>
            </a: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>
            <a:off x="533400" y="1219200"/>
            <a:ext cx="8001000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9" name="Text Box 5"/>
          <p:cNvSpPr txBox="1">
            <a:spLocks noChangeArrowheads="1"/>
          </p:cNvSpPr>
          <p:nvPr/>
        </p:nvSpPr>
        <p:spPr bwMode="auto">
          <a:xfrm>
            <a:off x="7907338" y="6248400"/>
            <a:ext cx="696912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r>
              <a:rPr lang="de-DE" altLang="en-US" sz="1000" b="0"/>
              <a:t>- </a:t>
            </a:r>
            <a:fld id="{2B74D56E-DC23-42CC-840C-8FEDE5C92694}" type="slidenum">
              <a:rPr lang="de-DE" altLang="en-US" sz="1000" b="0"/>
              <a:pPr eaLnBrk="1" hangingPunct="1"/>
              <a:t>‹#›</a:t>
            </a:fld>
            <a:r>
              <a:rPr lang="de-DE" altLang="en-US" sz="1000" b="0"/>
              <a:t> -</a:t>
            </a:r>
          </a:p>
        </p:txBody>
      </p:sp>
      <p:sp>
        <p:nvSpPr>
          <p:cNvPr id="1030" name="Line 6"/>
          <p:cNvSpPr>
            <a:spLocks noChangeShapeType="1"/>
          </p:cNvSpPr>
          <p:nvPr/>
        </p:nvSpPr>
        <p:spPr bwMode="auto">
          <a:xfrm>
            <a:off x="609600" y="6096000"/>
            <a:ext cx="8001000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 noChangeArrowheads="1"/>
          </p:cNvSpPr>
          <p:nvPr>
            <p:ph type="ftr" sz="quarter" idx="3"/>
          </p:nvPr>
        </p:nvSpPr>
        <p:spPr>
          <a:xfrm>
            <a:off x="539750" y="6245225"/>
            <a:ext cx="4464050" cy="476250"/>
          </a:xfrm>
          <a:prstGeom prst="rect">
            <a:avLst/>
          </a:prstGeom>
          <a:ln/>
        </p:spPr>
        <p:txBody>
          <a:bodyPr/>
          <a:lstStyle>
            <a:lvl1pPr>
              <a:defRPr sz="1000" b="0" dirty="0" smtClean="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Tutorial: Introduction to Recommender Systems, ACM SAC 2010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ts val="1200"/>
        </a:spcBef>
        <a:spcAft>
          <a:spcPct val="0"/>
        </a:spcAft>
        <a:buChar char="•"/>
        <a:defRPr sz="2000">
          <a:solidFill>
            <a:srgbClr val="003366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rgbClr val="003366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700">
          <a:solidFill>
            <a:srgbClr val="003366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Titelmasterformat durch Klicken bearbeiten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Textmasterformate durch Klicken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Arial" panose="020B0604020202020204" pitchFamily="34" charset="0"/>
              </a:defRPr>
            </a:lvl1pPr>
          </a:lstStyle>
          <a:p>
            <a:fld id="{7EE55EDD-345D-4566-90F4-05F3A90D78B5}" type="slidenum">
              <a:rPr lang="de-DE" altLang="en-US"/>
              <a:pPr/>
              <a:t>‹#›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itechnews.com/autonomous-vehicles/report-self-driving-cars-makes-mistakes-because-of-limited-ai-training-situations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B7AC4-400B-4596-B842-D6A99293C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for Phenix Game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C24CEA-2BEA-46CE-A324-75E47EB51EB2}"/>
              </a:ext>
            </a:extLst>
          </p:cNvPr>
          <p:cNvSpPr/>
          <p:nvPr/>
        </p:nvSpPr>
        <p:spPr>
          <a:xfrm>
            <a:off x="539552" y="6260068"/>
            <a:ext cx="46826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Source: Roy Zhang’s Master’s Project @ ODU</a:t>
            </a:r>
          </a:p>
        </p:txBody>
      </p:sp>
      <p:pic>
        <p:nvPicPr>
          <p:cNvPr id="5" name="phoenix AI">
            <a:hlinkClick r:id="" action="ppaction://media"/>
            <a:extLst>
              <a:ext uri="{FF2B5EF4-FFF2-40B4-BE49-F238E27FC236}">
                <a16:creationId xmlns:a16="http://schemas.microsoft.com/office/drawing/2014/main" id="{8DB654A4-01DE-457B-B91C-EE4568865F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857" y="1484784"/>
            <a:ext cx="7558286" cy="424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636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3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FD02B-FAB7-47F6-93F8-809D0E988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Transfer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9EC61-5256-4DF4-8A7C-8F3063772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257" y="1374800"/>
            <a:ext cx="3682752" cy="4525963"/>
          </a:xfrm>
        </p:spPr>
        <p:txBody>
          <a:bodyPr>
            <a:normAutofit/>
          </a:bodyPr>
          <a:lstStyle/>
          <a:p>
            <a:r>
              <a:rPr lang="en-US" dirty="0"/>
              <a:t>Higher start</a:t>
            </a:r>
          </a:p>
          <a:p>
            <a:pPr lvl="1"/>
            <a:r>
              <a:rPr lang="en-US" dirty="0"/>
              <a:t>The initial skill on the source model is higher than it otherwise would be</a:t>
            </a:r>
          </a:p>
          <a:p>
            <a:r>
              <a:rPr lang="en-US" dirty="0"/>
              <a:t>Higher slope</a:t>
            </a:r>
          </a:p>
          <a:p>
            <a:pPr lvl="1"/>
            <a:r>
              <a:rPr lang="en-US" dirty="0"/>
              <a:t>The rate of improvement of skill during training of the source model is steeper than it otherwise would be</a:t>
            </a:r>
          </a:p>
          <a:p>
            <a:r>
              <a:rPr lang="en-US" dirty="0"/>
              <a:t>Higher asymptote</a:t>
            </a:r>
          </a:p>
          <a:p>
            <a:pPr lvl="1"/>
            <a:r>
              <a:rPr lang="en-US" dirty="0"/>
              <a:t>The converged skill of the trained model is better than it otherwise would be</a:t>
            </a:r>
          </a:p>
          <a:p>
            <a:endParaRPr lang="en-US" dirty="0"/>
          </a:p>
        </p:txBody>
      </p:sp>
      <p:pic>
        <p:nvPicPr>
          <p:cNvPr id="4" name="Picture 2" descr="Three ways in which transfer might improve learning">
            <a:extLst>
              <a:ext uri="{FF2B5EF4-FFF2-40B4-BE49-F238E27FC236}">
                <a16:creationId xmlns:a16="http://schemas.microsoft.com/office/drawing/2014/main" id="{0C0695F1-FBD1-4864-94A2-AF53F3B87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1844824"/>
            <a:ext cx="5155325" cy="2806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6261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F0BAA-23A5-427A-858C-4A4D62C09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 Example (Flower Classification)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3E7EC4-AD73-4CE6-B1FE-AE75FE8B4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168" y="1484784"/>
            <a:ext cx="2058114" cy="1600200"/>
          </a:xfrm>
          <a:prstGeom prst="rect">
            <a:avLst/>
          </a:prstGeom>
        </p:spPr>
      </p:pic>
      <p:pic>
        <p:nvPicPr>
          <p:cNvPr id="39938" name="Picture 2" descr="Artificial Intelligence based app ImageNet will classify you from ...">
            <a:extLst>
              <a:ext uri="{FF2B5EF4-FFF2-40B4-BE49-F238E27FC236}">
                <a16:creationId xmlns:a16="http://schemas.microsoft.com/office/drawing/2014/main" id="{667A9F47-7368-4C37-93CA-3E325E34B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69" y="1484784"/>
            <a:ext cx="2847975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F95C17-02AD-4014-82BE-76F968EA6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588" y="3329381"/>
            <a:ext cx="2614936" cy="1054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B946EF-CB25-4258-A54A-4B85303735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0476" y="3204490"/>
            <a:ext cx="2614936" cy="1054153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E32CB2D9-9AAD-4FA2-858D-3AD60C3C23D3}"/>
              </a:ext>
            </a:extLst>
          </p:cNvPr>
          <p:cNvSpPr/>
          <p:nvPr/>
        </p:nvSpPr>
        <p:spPr bwMode="auto">
          <a:xfrm>
            <a:off x="3923928" y="3084984"/>
            <a:ext cx="1296144" cy="56004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Transfer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F0772-4149-4E98-A58B-9E80603772E0}"/>
              </a:ext>
            </a:extLst>
          </p:cNvPr>
          <p:cNvSpPr txBox="1"/>
          <p:nvPr/>
        </p:nvSpPr>
        <p:spPr>
          <a:xfrm>
            <a:off x="806886" y="4509120"/>
            <a:ext cx="2484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ImageNet </a:t>
            </a:r>
            <a:r>
              <a:rPr lang="en-US" dirty="0" err="1"/>
              <a:t>ResNet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059CAC-1763-4445-AC27-B6D894AC3425}"/>
              </a:ext>
            </a:extLst>
          </p:cNvPr>
          <p:cNvSpPr txBox="1"/>
          <p:nvPr/>
        </p:nvSpPr>
        <p:spPr>
          <a:xfrm>
            <a:off x="6191442" y="4509120"/>
            <a:ext cx="20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Flower </a:t>
            </a:r>
            <a:r>
              <a:rPr lang="en-US" dirty="0" err="1"/>
              <a:t>ResNet</a:t>
            </a:r>
            <a:endParaRPr lang="en-US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9F0FDB93-FCEC-40AF-B2C9-F7D245067B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056429"/>
              </p:ext>
            </p:extLst>
          </p:nvPr>
        </p:nvGraphicFramePr>
        <p:xfrm>
          <a:off x="608588" y="4958274"/>
          <a:ext cx="7926824" cy="11125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187548">
                  <a:extLst>
                    <a:ext uri="{9D8B030D-6E8A-4147-A177-3AD203B41FA5}">
                      <a16:colId xmlns:a16="http://schemas.microsoft.com/office/drawing/2014/main" val="3260259104"/>
                    </a:ext>
                  </a:extLst>
                </a:gridCol>
                <a:gridCol w="2739276">
                  <a:extLst>
                    <a:ext uri="{9D8B030D-6E8A-4147-A177-3AD203B41FA5}">
                      <a16:colId xmlns:a16="http://schemas.microsoft.com/office/drawing/2014/main" val="40496070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096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ResNet</a:t>
                      </a:r>
                      <a:r>
                        <a:rPr lang="en-US" dirty="0"/>
                        <a:t> trained from scratch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36538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ResNet</a:t>
                      </a:r>
                      <a:r>
                        <a:rPr lang="en-US" dirty="0"/>
                        <a:t> transferred from ImageNet </a:t>
                      </a:r>
                      <a:r>
                        <a:rPr lang="en-US" dirty="0" err="1"/>
                        <a:t>ResNet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3235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2884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C4BC-24EA-407D-95AC-6E45B89DB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Q-Learning</a:t>
            </a:r>
          </a:p>
        </p:txBody>
      </p:sp>
      <p:pic>
        <p:nvPicPr>
          <p:cNvPr id="32770" name="Picture 2" descr="Deep Q-Learning | An Introduction To Deep Reinforcement Learning">
            <a:extLst>
              <a:ext uri="{FF2B5EF4-FFF2-40B4-BE49-F238E27FC236}">
                <a16:creationId xmlns:a16="http://schemas.microsoft.com/office/drawing/2014/main" id="{4C154681-E45D-4EDE-BF82-8A33293E0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192" y="1578406"/>
            <a:ext cx="5580112" cy="3660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7F4C741-C808-4543-A290-A6AF176FA391}"/>
              </a:ext>
            </a:extLst>
          </p:cNvPr>
          <p:cNvSpPr txBox="1">
            <a:spLocks/>
          </p:cNvSpPr>
          <p:nvPr/>
        </p:nvSpPr>
        <p:spPr bwMode="auto">
          <a:xfrm>
            <a:off x="438448" y="5445224"/>
            <a:ext cx="8229600" cy="711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rgbClr val="003366"/>
                </a:solidFill>
                <a:latin typeface="Calibri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rgbClr val="003366"/>
                </a:solidFill>
                <a:latin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700">
                <a:solidFill>
                  <a:srgbClr val="003366"/>
                </a:solidFill>
                <a:latin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700">
                <a:solidFill>
                  <a:srgbClr val="003366"/>
                </a:solidFill>
                <a:latin typeface="Calibri" pitchFamily="34" charset="0"/>
                <a:ea typeface="Times New Roman" pitchFamily="18" charset="0"/>
                <a:cs typeface="Helvetica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Calibri" pitchFamily="34" charset="0"/>
                <a:ea typeface="Times New Roman" pitchFamily="18" charset="0"/>
                <a:cs typeface="Helvetica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kern="0" dirty="0">
                <a:solidFill>
                  <a:srgbClr val="00B0F0"/>
                </a:solidFill>
              </a:rPr>
              <a:t>Deep Q-Learning </a:t>
            </a:r>
            <a:r>
              <a:rPr lang="en-US" kern="0" dirty="0"/>
              <a:t>is a model-free approach to reinforcement learning using deep neural networks in environments with discrete action choices</a:t>
            </a:r>
          </a:p>
          <a:p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105309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AC404-EC25-4493-9095-AE0FDAB04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Q Learning in Game Playing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8F8C5-51E5-42E6-B20C-EEC36D637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3466728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Rainbow</a:t>
            </a:r>
            <a:r>
              <a:rPr lang="en-US" dirty="0"/>
              <a:t> combination of 6 extensions of DQN and achieves best performance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Takes 18 million frames (83 hours) to match human performance</a:t>
            </a:r>
          </a:p>
        </p:txBody>
      </p:sp>
      <p:pic>
        <p:nvPicPr>
          <p:cNvPr id="33794" name="Picture 2" descr="Rainbow: Combining Improvements in Deep Reinforcement Learning">
            <a:extLst>
              <a:ext uri="{FF2B5EF4-FFF2-40B4-BE49-F238E27FC236}">
                <a16:creationId xmlns:a16="http://schemas.microsoft.com/office/drawing/2014/main" id="{D57D9B7E-F7E2-4C36-90C7-63D4C5F81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259683"/>
            <a:ext cx="4330824" cy="4497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E3121F-1911-43AC-926A-84703B2B187E}"/>
              </a:ext>
            </a:extLst>
          </p:cNvPr>
          <p:cNvSpPr txBox="1"/>
          <p:nvPr/>
        </p:nvSpPr>
        <p:spPr>
          <a:xfrm>
            <a:off x="4355976" y="5508521"/>
            <a:ext cx="47268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/>
              <a:t>Median Performance on 57 Atari games relative to human performance</a:t>
            </a:r>
          </a:p>
        </p:txBody>
      </p:sp>
    </p:spTree>
    <p:extLst>
      <p:ext uri="{BB962C8B-B14F-4D97-AF65-F5344CB8AC3E}">
        <p14:creationId xmlns:p14="http://schemas.microsoft.com/office/powerpoint/2010/main" val="67723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F6431-4504-4E2C-807D-2C9C9ABA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CAA7C-7D1A-463D-B01D-6877FBC2E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468" y="1268760"/>
            <a:ext cx="8229600" cy="4525963"/>
          </a:xfrm>
        </p:spPr>
        <p:txBody>
          <a:bodyPr/>
          <a:lstStyle/>
          <a:p>
            <a:r>
              <a:rPr lang="en-US" dirty="0"/>
              <a:t>Ensemble learning</a:t>
            </a:r>
          </a:p>
          <a:p>
            <a:pPr lvl="1"/>
            <a:r>
              <a:rPr lang="en-US" dirty="0"/>
              <a:t>Uses a set of models </a:t>
            </a:r>
          </a:p>
          <a:p>
            <a:pPr lvl="2"/>
            <a:r>
              <a:rPr lang="en-US" dirty="0"/>
              <a:t>Obtained by applying a learning process to a given problem. </a:t>
            </a:r>
          </a:p>
          <a:p>
            <a:pPr lvl="2"/>
            <a:r>
              <a:rPr lang="en-US" dirty="0"/>
              <a:t>Integrated in some way to obtain the final prediction.</a:t>
            </a:r>
          </a:p>
          <a:p>
            <a:pPr lvl="1"/>
            <a:r>
              <a:rPr lang="en-US" dirty="0"/>
              <a:t>Aggregation of a set of models </a:t>
            </a:r>
          </a:p>
          <a:p>
            <a:pPr lvl="2"/>
            <a:r>
              <a:rPr lang="en-US" dirty="0"/>
              <a:t>Reduce the likelihood of selecting a poor or biased model</a:t>
            </a:r>
          </a:p>
          <a:p>
            <a:r>
              <a:rPr lang="en-US" dirty="0"/>
              <a:t>Goal of improving accuracy</a:t>
            </a:r>
          </a:p>
        </p:txBody>
      </p:sp>
      <p:pic>
        <p:nvPicPr>
          <p:cNvPr id="9218" name="Picture 2" descr="Ensemble Learning: 5 Main Approaches">
            <a:extLst>
              <a:ext uri="{FF2B5EF4-FFF2-40B4-BE49-F238E27FC236}">
                <a16:creationId xmlns:a16="http://schemas.microsoft.com/office/drawing/2014/main" id="{490DC4B1-562E-4BDC-94A0-E33987818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717032"/>
            <a:ext cx="5472608" cy="231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45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E28AE-4ADC-49CA-9595-157BC326A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Ensemble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76FE9-B351-49C6-BE9B-368D400D7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484784"/>
            <a:ext cx="4032448" cy="4525963"/>
          </a:xfrm>
        </p:spPr>
        <p:txBody>
          <a:bodyPr>
            <a:normAutofit/>
          </a:bodyPr>
          <a:lstStyle/>
          <a:p>
            <a:r>
              <a:rPr lang="en-US" dirty="0"/>
              <a:t>Bias-Variance Tradeoff</a:t>
            </a:r>
          </a:p>
          <a:p>
            <a:pPr lvl="1"/>
            <a:r>
              <a:rPr lang="en-US" dirty="0"/>
              <a:t>Model with low-complexity</a:t>
            </a:r>
          </a:p>
          <a:p>
            <a:pPr lvl="2"/>
            <a:r>
              <a:rPr lang="en-US" dirty="0"/>
              <a:t>Low variance, high bias</a:t>
            </a:r>
          </a:p>
          <a:p>
            <a:pPr lvl="1"/>
            <a:r>
              <a:rPr lang="en-US" dirty="0"/>
              <a:t>Model with high-complexity</a:t>
            </a:r>
          </a:p>
          <a:p>
            <a:pPr lvl="2"/>
            <a:r>
              <a:rPr lang="en-US" dirty="0"/>
              <a:t>High variance, low bias</a:t>
            </a:r>
          </a:p>
          <a:p>
            <a:r>
              <a:rPr lang="en-US" dirty="0"/>
              <a:t>Ensemble Learning</a:t>
            </a:r>
          </a:p>
          <a:p>
            <a:pPr lvl="1"/>
            <a:r>
              <a:rPr lang="en-US" dirty="0"/>
              <a:t>Rationale: </a:t>
            </a:r>
            <a:r>
              <a:rPr lang="en-US" dirty="0">
                <a:solidFill>
                  <a:srgbClr val="00B0F0"/>
                </a:solidFill>
              </a:rPr>
              <a:t>Combine weak learners to build a strong learner</a:t>
            </a:r>
          </a:p>
          <a:p>
            <a:pPr lvl="2"/>
            <a:r>
              <a:rPr lang="en-US" dirty="0"/>
              <a:t>Reduce Variance</a:t>
            </a:r>
          </a:p>
          <a:p>
            <a:pPr lvl="2"/>
            <a:r>
              <a:rPr lang="en-US" dirty="0"/>
              <a:t>Reduce Bias</a:t>
            </a:r>
          </a:p>
        </p:txBody>
      </p:sp>
      <p:pic>
        <p:nvPicPr>
          <p:cNvPr id="12290" name="Picture 2" descr="https://miro.medium.com/max/1260/1*kISLC1Udq0m6g5kwHhMuJg@2x.png">
            <a:extLst>
              <a:ext uri="{FF2B5EF4-FFF2-40B4-BE49-F238E27FC236}">
                <a16:creationId xmlns:a16="http://schemas.microsoft.com/office/drawing/2014/main" id="{7071C63E-B132-4FC3-9A8D-856B2BCA8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5129" y="2016137"/>
            <a:ext cx="4667351" cy="295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014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29ED38-545E-454B-ABD3-2F4DCE7A2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888" y="1355501"/>
            <a:ext cx="5431135" cy="4614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6B4D28-EB78-4526-A9E4-E1A0B1876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Very-High-Resolution Object-based Land Cover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36D0F-0162-4BB7-86B4-2BCDA4223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4005064"/>
            <a:ext cx="4567536" cy="17281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Combining </a:t>
            </a:r>
            <a:r>
              <a:rPr lang="en-US" dirty="0">
                <a:solidFill>
                  <a:srgbClr val="C00000"/>
                </a:solidFill>
              </a:rPr>
              <a:t>weak</a:t>
            </a:r>
            <a:r>
              <a:rPr lang="en-US" dirty="0"/>
              <a:t> learners to build a </a:t>
            </a:r>
            <a:r>
              <a:rPr lang="en-US" dirty="0">
                <a:solidFill>
                  <a:srgbClr val="0070C0"/>
                </a:solidFill>
              </a:rPr>
              <a:t>strong</a:t>
            </a:r>
            <a:r>
              <a:rPr lang="en-US" dirty="0"/>
              <a:t> learner, </a:t>
            </a:r>
            <a:r>
              <a:rPr lang="en-US" dirty="0" err="1">
                <a:solidFill>
                  <a:srgbClr val="FFC000"/>
                </a:solidFill>
              </a:rPr>
              <a:t>XGBoost</a:t>
            </a:r>
            <a:r>
              <a:rPr lang="en-US" dirty="0"/>
              <a:t> can achieve very high resolution object-based land cover classification based on remote sensing data.</a:t>
            </a:r>
          </a:p>
        </p:txBody>
      </p:sp>
    </p:spTree>
    <p:extLst>
      <p:ext uri="{BB962C8B-B14F-4D97-AF65-F5344CB8AC3E}">
        <p14:creationId xmlns:p14="http://schemas.microsoft.com/office/powerpoint/2010/main" val="415504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143ED-61DC-4B28-96EC-CE7FA858E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6003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Ensemble Learning in Self-Driving Cars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275C0-E7C5-4E04-B290-EBAA93CFC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014298"/>
            <a:ext cx="8229600" cy="93498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Self-driving cars can make mistakes because of limited AI training situations. Ensemble learning can enhance </a:t>
            </a:r>
            <a:r>
              <a:rPr lang="en-US" dirty="0">
                <a:solidFill>
                  <a:srgbClr val="FFC000"/>
                </a:solidFill>
              </a:rPr>
              <a:t>reliability</a:t>
            </a:r>
            <a:r>
              <a:rPr lang="en-US" dirty="0"/>
              <a:t> of AI models in self-driving cars. </a:t>
            </a:r>
          </a:p>
        </p:txBody>
      </p:sp>
      <p:pic>
        <p:nvPicPr>
          <p:cNvPr id="11266" name="Picture 2" descr="https://www.aitrends.com/wp-content/uploads/2018/09/9-4LEliot-Ensemble-2-1.jpg">
            <a:extLst>
              <a:ext uri="{FF2B5EF4-FFF2-40B4-BE49-F238E27FC236}">
                <a16:creationId xmlns:a16="http://schemas.microsoft.com/office/drawing/2014/main" id="{53847FA2-E94B-4061-A003-DBF98200F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" y="1412776"/>
            <a:ext cx="5715000" cy="345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https://mitechnews.com/wp-content/uploads/2019/01/AICAV.jpg">
            <a:extLst>
              <a:ext uri="{FF2B5EF4-FFF2-40B4-BE49-F238E27FC236}">
                <a16:creationId xmlns:a16="http://schemas.microsoft.com/office/drawing/2014/main" id="{D00A7E90-F209-42FC-867C-1C469C41B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2204864"/>
            <a:ext cx="3096344" cy="1697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FF1484C-60E3-4B0A-9BE8-83E637E247AC}"/>
              </a:ext>
            </a:extLst>
          </p:cNvPr>
          <p:cNvSpPr/>
          <p:nvPr/>
        </p:nvSpPr>
        <p:spPr>
          <a:xfrm>
            <a:off x="0" y="6334780"/>
            <a:ext cx="86409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https://mitechnews.com/autonomous-vehicles/report-self-driving-cars-makes-mistakes-because-of-limited-ai-training-situations/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852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E0FB8-38B2-4184-AC52-4B94A822B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698D6-886D-4151-92FC-34771C78D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348" y="1276374"/>
            <a:ext cx="5122912" cy="4525963"/>
          </a:xfrm>
        </p:spPr>
        <p:txBody>
          <a:bodyPr/>
          <a:lstStyle/>
          <a:p>
            <a:r>
              <a:rPr lang="en-US" dirty="0"/>
              <a:t>Transfer Learning</a:t>
            </a:r>
          </a:p>
          <a:p>
            <a:pPr lvl="1"/>
            <a:r>
              <a:rPr lang="en-US" dirty="0"/>
              <a:t>A model trained on one task is re-purposed on a second related task</a:t>
            </a:r>
          </a:p>
        </p:txBody>
      </p:sp>
      <p:pic>
        <p:nvPicPr>
          <p:cNvPr id="35844" name="Picture 4" descr="https://miro.medium.com/max/919/1*9GTEzcO8KxxrfutmtsPs3Q.png">
            <a:extLst>
              <a:ext uri="{FF2B5EF4-FFF2-40B4-BE49-F238E27FC236}">
                <a16:creationId xmlns:a16="http://schemas.microsoft.com/office/drawing/2014/main" id="{672C34FC-9F70-42A9-88AA-2AA5A31D2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276872"/>
            <a:ext cx="6928544" cy="373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8768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AD00-8E1F-49CE-B352-7AE790D1F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</a:t>
            </a:r>
          </a:p>
        </p:txBody>
      </p:sp>
      <p:pic>
        <p:nvPicPr>
          <p:cNvPr id="37890" name="Picture 2" descr="Pin by Paweł Cisło on Data Science | Machine learning, Learning ...">
            <a:extLst>
              <a:ext uri="{FF2B5EF4-FFF2-40B4-BE49-F238E27FC236}">
                <a16:creationId xmlns:a16="http://schemas.microsoft.com/office/drawing/2014/main" id="{5A2D3AFE-ED32-4EB8-8B07-E298DDB649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663994"/>
            <a:ext cx="6171356" cy="4283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4448707"/>
      </p:ext>
    </p:extLst>
  </p:cSld>
  <p:clrMapOvr>
    <a:masterClrMapping/>
  </p:clrMapOvr>
</p:sld>
</file>

<file path=ppt/theme/theme1.xml><?xml version="1.0" encoding="utf-8"?>
<a:theme xmlns:a="http://schemas.openxmlformats.org/drawingml/2006/main" name="17_habv">
  <a:themeElements>
    <a:clrScheme name="17_habv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7_habv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17_habv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enutzerdefiniertes Design">
  <a:themeElements>
    <a:clrScheme name="Benutzerdefiniertes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enutzerdefiniertes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Benutzerdefiniertes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22018</TotalTime>
  <Words>332</Words>
  <Application>Microsoft Office PowerPoint</Application>
  <PresentationFormat>On-screen Show (4:3)</PresentationFormat>
  <Paragraphs>52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Helvetica</vt:lpstr>
      <vt:lpstr>Times New Roman</vt:lpstr>
      <vt:lpstr>Verdana</vt:lpstr>
      <vt:lpstr>Wingdings</vt:lpstr>
      <vt:lpstr>17_habv</vt:lpstr>
      <vt:lpstr>Benutzerdefiniertes Design</vt:lpstr>
      <vt:lpstr>Reinforcement Learning for Phenix Game</vt:lpstr>
      <vt:lpstr>Deep Q-Learning</vt:lpstr>
      <vt:lpstr>Deep Q Learning in Game Playing</vt:lpstr>
      <vt:lpstr>Ensemble-based Learning</vt:lpstr>
      <vt:lpstr>Advantages of Ensemble Learning</vt:lpstr>
      <vt:lpstr>Very-High-Resolution Object-based Land Cover Classification</vt:lpstr>
      <vt:lpstr>Ensemble Learning in Self-Driving Cars</vt:lpstr>
      <vt:lpstr>Transfer Learning</vt:lpstr>
      <vt:lpstr>Transfer Learning</vt:lpstr>
      <vt:lpstr>Benefits of Transfer Learning</vt:lpstr>
      <vt:lpstr>Transfer Learning Example (Flower Classification)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Yaohang Li</dc:creator>
  <cp:lastModifiedBy>Yaohang Li</cp:lastModifiedBy>
  <cp:revision>214</cp:revision>
  <dcterms:created xsi:type="dcterms:W3CDTF">2020-05-15T23:51:31Z</dcterms:created>
  <dcterms:modified xsi:type="dcterms:W3CDTF">2020-06-03T16:47:05Z</dcterms:modified>
</cp:coreProperties>
</file>